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320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321" r:id="rId11"/>
    <p:sldId id="322" r:id="rId12"/>
    <p:sldId id="323" r:id="rId13"/>
    <p:sldId id="324" r:id="rId14"/>
    <p:sldId id="325" r:id="rId15"/>
    <p:sldId id="326" r:id="rId16"/>
    <p:sldId id="335" r:id="rId17"/>
    <p:sldId id="336" r:id="rId18"/>
    <p:sldId id="327" r:id="rId19"/>
    <p:sldId id="337" r:id="rId20"/>
    <p:sldId id="328" r:id="rId21"/>
    <p:sldId id="338" r:id="rId22"/>
    <p:sldId id="329" r:id="rId23"/>
    <p:sldId id="339" r:id="rId24"/>
    <p:sldId id="334" r:id="rId25"/>
    <p:sldId id="340" r:id="rId26"/>
    <p:sldId id="341" r:id="rId27"/>
    <p:sldId id="330" r:id="rId28"/>
    <p:sldId id="342" r:id="rId29"/>
    <p:sldId id="331" r:id="rId30"/>
    <p:sldId id="343" r:id="rId31"/>
    <p:sldId id="344" r:id="rId32"/>
    <p:sldId id="332" r:id="rId33"/>
    <p:sldId id="345" r:id="rId34"/>
    <p:sldId id="34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727" autoAdjust="0"/>
  </p:normalViewPr>
  <p:slideViewPr>
    <p:cSldViewPr>
      <p:cViewPr>
        <p:scale>
          <a:sx n="94" d="100"/>
          <a:sy n="94" d="100"/>
        </p:scale>
        <p:origin x="-128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D1F04-7AAB-4301-AC1F-5CD5F6DB9DDA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6B38F-ED58-4A61-BAC5-AA9037E196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507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AE78-57A5-460A-B152-185149DB52A9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04BAE78-57A5-460A-B152-185149DB52A9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Pre-Computer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Microsoft Excel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953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Spreadsheets </a:t>
            </a:r>
            <a:r>
              <a:rPr lang="ar-JO" dirty="0"/>
              <a:t>الجداول الالكترونية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Switching between Workbook</a:t>
            </a:r>
            <a:r>
              <a:rPr lang="ar-JO" u="sng" dirty="0" smtClean="0"/>
              <a:t>التنقل بين المصنفات </a:t>
            </a:r>
            <a:endParaRPr lang="en-US" u="sng" dirty="0"/>
          </a:p>
          <a:p>
            <a:pPr>
              <a:lnSpc>
                <a:spcPct val="200000"/>
              </a:lnSpc>
            </a:pPr>
            <a:r>
              <a:rPr lang="en-US" u="sng" dirty="0" smtClean="0"/>
              <a:t>Saving a workbook using a </a:t>
            </a:r>
            <a:r>
              <a:rPr lang="en-US" u="sng" dirty="0" err="1" smtClean="0"/>
              <a:t>nother</a:t>
            </a:r>
            <a:r>
              <a:rPr lang="en-US" u="sng" dirty="0" smtClean="0"/>
              <a:t> name </a:t>
            </a:r>
            <a:r>
              <a:rPr lang="ar-JO" u="sng" dirty="0" smtClean="0"/>
              <a:t>حفظ المصنف باسم اخر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27544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Selection techniques</a:t>
            </a:r>
            <a:br>
              <a:rPr lang="en-US" dirty="0" smtClean="0"/>
            </a:br>
            <a:r>
              <a:rPr lang="ar-JO" dirty="0" smtClean="0"/>
              <a:t>تقنيات الاختيار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3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Selecting Cells </a:t>
            </a:r>
            <a:r>
              <a:rPr lang="ar-JO" dirty="0" smtClean="0"/>
              <a:t>تحديد الخلايا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Select one cell </a:t>
            </a:r>
            <a:r>
              <a:rPr lang="ar-JO" dirty="0" smtClean="0"/>
              <a:t>تحديد خلية واحدة</a:t>
            </a:r>
            <a:endParaRPr lang="en-US" dirty="0" smtClean="0"/>
          </a:p>
          <a:p>
            <a:r>
              <a:rPr lang="en-US" dirty="0" smtClean="0"/>
              <a:t>Cancel selection </a:t>
            </a:r>
            <a:r>
              <a:rPr lang="ar-JO" dirty="0" smtClean="0"/>
              <a:t>الغاء التحديد</a:t>
            </a:r>
            <a:endParaRPr lang="en-US" dirty="0" smtClean="0"/>
          </a:p>
          <a:p>
            <a:r>
              <a:rPr lang="en-US" dirty="0" smtClean="0"/>
              <a:t>Select All </a:t>
            </a:r>
            <a:r>
              <a:rPr lang="ar-JO" dirty="0" smtClean="0"/>
              <a:t>تحديد كافة الخلايا</a:t>
            </a:r>
            <a:endParaRPr lang="en-US" dirty="0" smtClean="0"/>
          </a:p>
          <a:p>
            <a:r>
              <a:rPr lang="en-US" dirty="0" smtClean="0"/>
              <a:t>Select a range of cells </a:t>
            </a:r>
            <a:r>
              <a:rPr lang="ar-JO" dirty="0" smtClean="0"/>
              <a:t>تحديد نطاق من الخلايا</a:t>
            </a:r>
            <a:endParaRPr lang="en-US" dirty="0" smtClean="0"/>
          </a:p>
          <a:p>
            <a:r>
              <a:rPr lang="en-US" dirty="0" smtClean="0"/>
              <a:t>Select entire row </a:t>
            </a:r>
            <a:r>
              <a:rPr lang="ar-JO" dirty="0" smtClean="0"/>
              <a:t>تحديد صف</a:t>
            </a:r>
            <a:endParaRPr lang="en-US" dirty="0" smtClean="0"/>
          </a:p>
          <a:p>
            <a:r>
              <a:rPr lang="en-US" dirty="0" smtClean="0"/>
              <a:t>Select nonadjacent rows </a:t>
            </a:r>
            <a:r>
              <a:rPr lang="ar-JO" dirty="0" smtClean="0"/>
              <a:t>تحديد صفوف متباعدة</a:t>
            </a:r>
            <a:endParaRPr lang="en-US" dirty="0" smtClean="0"/>
          </a:p>
          <a:p>
            <a:r>
              <a:rPr lang="en-US" dirty="0" smtClean="0"/>
              <a:t>Select entire column </a:t>
            </a:r>
            <a:r>
              <a:rPr lang="ar-JO" dirty="0" smtClean="0"/>
              <a:t>تحديد عمود</a:t>
            </a:r>
            <a:endParaRPr lang="en-US" dirty="0" smtClean="0"/>
          </a:p>
          <a:p>
            <a:r>
              <a:rPr lang="en-US" dirty="0" smtClean="0"/>
              <a:t>Select nonadjacent columns </a:t>
            </a:r>
            <a:r>
              <a:rPr lang="ar-JO" dirty="0" smtClean="0"/>
              <a:t>تحديد اعمدة متباعدة</a:t>
            </a:r>
            <a:endParaRPr lang="en-US" dirty="0" smtClean="0"/>
          </a:p>
          <a:p>
            <a:r>
              <a:rPr lang="en-US" dirty="0" smtClean="0"/>
              <a:t>Select nonadjacent columns and rows </a:t>
            </a:r>
            <a:r>
              <a:rPr lang="ar-JO" dirty="0"/>
              <a:t>تحديد </a:t>
            </a:r>
            <a:r>
              <a:rPr lang="ar-JO" dirty="0" smtClean="0"/>
              <a:t>صفوف واعمدة </a:t>
            </a:r>
            <a:r>
              <a:rPr lang="ar-JO" dirty="0"/>
              <a:t>متباعدة</a:t>
            </a:r>
            <a:endParaRPr lang="en-US" dirty="0" smtClean="0"/>
          </a:p>
          <a:p>
            <a:r>
              <a:rPr lang="en-US" dirty="0" smtClean="0"/>
              <a:t>Select range of nonadjacent cells </a:t>
            </a:r>
            <a:r>
              <a:rPr lang="ar-JO" dirty="0" smtClean="0"/>
              <a:t>تحديد خلايا متباعدة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3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Rows and Columns Processing</a:t>
            </a:r>
            <a:br>
              <a:rPr lang="en-US" dirty="0" smtClean="0"/>
            </a:br>
            <a:r>
              <a:rPr lang="ar-JO" dirty="0" smtClean="0"/>
              <a:t>معالجة الصفوف والاعمدة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63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Rows and Columns </a:t>
            </a:r>
            <a:r>
              <a:rPr lang="en-US" dirty="0" smtClean="0"/>
              <a:t>Processing</a:t>
            </a:r>
            <a:r>
              <a:rPr lang="ar-JO" dirty="0" smtClean="0"/>
              <a:t>معالجة </a:t>
            </a:r>
            <a:r>
              <a:rPr lang="ar-JO" dirty="0"/>
              <a:t>الصفوف والاعمدة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Inserting Rows into a Worksheet</a:t>
            </a:r>
            <a:r>
              <a:rPr lang="ar-JO" u="sng" dirty="0" smtClean="0"/>
              <a:t>ادراج صفوف في ورقة العمل </a:t>
            </a:r>
            <a:endParaRPr lang="en-US" u="sng" dirty="0"/>
          </a:p>
          <a:p>
            <a:pPr>
              <a:lnSpc>
                <a:spcPct val="200000"/>
              </a:lnSpc>
            </a:pPr>
            <a:r>
              <a:rPr lang="en-US" u="sng" dirty="0"/>
              <a:t>Inserting </a:t>
            </a:r>
            <a:r>
              <a:rPr lang="en-US" u="sng" dirty="0" smtClean="0"/>
              <a:t>Columns into </a:t>
            </a:r>
            <a:r>
              <a:rPr lang="en-US" u="sng" dirty="0"/>
              <a:t>a Worksheet</a:t>
            </a:r>
            <a:r>
              <a:rPr lang="en-US" u="sng" dirty="0" smtClean="0"/>
              <a:t> </a:t>
            </a:r>
            <a:r>
              <a:rPr lang="ar-JO" u="sng" dirty="0" smtClean="0"/>
              <a:t>ادراج اعمدة في ورقة العمل</a:t>
            </a:r>
            <a:endParaRPr lang="en-US" u="sng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Deleting Rows or Columns </a:t>
            </a:r>
            <a:r>
              <a:rPr lang="ar-JO" u="sng" dirty="0" smtClean="0"/>
              <a:t>حذف صفوف او اعمدة</a:t>
            </a:r>
            <a:endParaRPr lang="en-US" u="sng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Adjusting Column width </a:t>
            </a:r>
            <a:r>
              <a:rPr lang="ar-JO" u="sng" dirty="0" smtClean="0"/>
              <a:t>تعديل عرض عمود</a:t>
            </a:r>
            <a:endParaRPr lang="en-US" u="sng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Adjusting Row Height </a:t>
            </a:r>
            <a:r>
              <a:rPr lang="ar-JO" u="sng" dirty="0" smtClean="0"/>
              <a:t>تعديل ارتفاع صف</a:t>
            </a:r>
            <a:endParaRPr lang="en-US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495799"/>
            <a:ext cx="2667000" cy="2252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200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Cells Processing</a:t>
            </a:r>
            <a:br>
              <a:rPr lang="en-US" dirty="0" smtClean="0"/>
            </a:br>
            <a:r>
              <a:rPr lang="ar-JO" dirty="0" smtClean="0"/>
              <a:t>معالجة الخلايا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95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Cells </a:t>
            </a:r>
            <a:r>
              <a:rPr lang="en-US" dirty="0" smtClean="0"/>
              <a:t>Processing </a:t>
            </a:r>
            <a:r>
              <a:rPr lang="ar-JO" dirty="0" smtClean="0"/>
              <a:t>معالجة </a:t>
            </a:r>
            <a:r>
              <a:rPr lang="ar-JO" dirty="0"/>
              <a:t>الخلايا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Copying cells contents </a:t>
            </a:r>
            <a:r>
              <a:rPr lang="ar-JO" u="sng" dirty="0" smtClean="0"/>
              <a:t>نسخ محتويات الخلايا</a:t>
            </a:r>
            <a:r>
              <a:rPr lang="en-US" u="sng" dirty="0" smtClean="0"/>
              <a:t> </a:t>
            </a:r>
          </a:p>
          <a:p>
            <a:pPr>
              <a:lnSpc>
                <a:spcPct val="200000"/>
              </a:lnSpc>
            </a:pPr>
            <a:r>
              <a:rPr lang="en-US" u="sng" dirty="0" smtClean="0"/>
              <a:t>Moving cell content </a:t>
            </a:r>
            <a:r>
              <a:rPr lang="en-US" u="sng" dirty="0"/>
              <a:t> </a:t>
            </a:r>
            <a:r>
              <a:rPr lang="ar-JO" u="sng" dirty="0" smtClean="0"/>
              <a:t>نقل محتويات </a:t>
            </a:r>
            <a:r>
              <a:rPr lang="ar-JO" u="sng" dirty="0"/>
              <a:t>الخلايا</a:t>
            </a:r>
            <a:r>
              <a:rPr lang="en-US" u="sng" dirty="0"/>
              <a:t> </a:t>
            </a:r>
          </a:p>
          <a:p>
            <a:pPr>
              <a:lnSpc>
                <a:spcPct val="200000"/>
              </a:lnSpc>
            </a:pPr>
            <a:r>
              <a:rPr lang="en-US" u="sng" dirty="0" smtClean="0"/>
              <a:t>Deleting cell content</a:t>
            </a:r>
            <a:r>
              <a:rPr lang="en-US" u="sng" dirty="0"/>
              <a:t> </a:t>
            </a:r>
            <a:r>
              <a:rPr lang="ar-JO" u="sng" dirty="0" smtClean="0"/>
              <a:t>حذف محتويات </a:t>
            </a:r>
            <a:r>
              <a:rPr lang="ar-JO" u="sng" dirty="0"/>
              <a:t>الخلايا</a:t>
            </a:r>
            <a:r>
              <a:rPr lang="en-US" u="sng" dirty="0"/>
              <a:t> </a:t>
            </a:r>
          </a:p>
          <a:p>
            <a:pPr>
              <a:lnSpc>
                <a:spcPct val="200000"/>
              </a:lnSpc>
            </a:pPr>
            <a:r>
              <a:rPr lang="en-US" u="sng" dirty="0" smtClean="0"/>
              <a:t>Editing data </a:t>
            </a:r>
            <a:r>
              <a:rPr lang="ar-JO" u="sng" dirty="0" smtClean="0"/>
              <a:t>تعديل البيانات المدخلة</a:t>
            </a:r>
            <a:endParaRPr lang="en-US" u="sng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Undo &amp; redo </a:t>
            </a:r>
            <a:r>
              <a:rPr lang="ar-JO" u="sng" dirty="0" smtClean="0"/>
              <a:t>التراجع عن والاعادة</a:t>
            </a: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218045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Cells </a:t>
            </a:r>
            <a:r>
              <a:rPr lang="en-US" dirty="0" smtClean="0"/>
              <a:t>Processing </a:t>
            </a:r>
            <a:r>
              <a:rPr lang="ar-JO" dirty="0" smtClean="0"/>
              <a:t>معالجة </a:t>
            </a:r>
            <a:r>
              <a:rPr lang="ar-JO" dirty="0"/>
              <a:t>الخلايا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u="sng" dirty="0" smtClean="0"/>
              <a:t>Moving or copying the content of a cell between worksheets within the same workbook </a:t>
            </a:r>
            <a:r>
              <a:rPr lang="ar-JO" u="sng" dirty="0" smtClean="0"/>
              <a:t>نقل او نسخ محتويات الخلية بين اوراق العمل في المصنف نفسه</a:t>
            </a:r>
            <a:endParaRPr lang="en-US" u="sng" dirty="0" smtClean="0"/>
          </a:p>
          <a:p>
            <a:endParaRPr lang="en-US" u="sng" dirty="0" smtClean="0"/>
          </a:p>
          <a:p>
            <a:r>
              <a:rPr lang="en-US" u="sng" dirty="0"/>
              <a:t>Moving or copying the content of a cell between worksheets </a:t>
            </a:r>
            <a:r>
              <a:rPr lang="en-US" u="sng" dirty="0" smtClean="0"/>
              <a:t>in different workbook </a:t>
            </a:r>
            <a:r>
              <a:rPr lang="en-US" u="sng" dirty="0"/>
              <a:t> </a:t>
            </a:r>
            <a:r>
              <a:rPr lang="ar-JO" u="sng" dirty="0"/>
              <a:t>نقل او نسخ محتويات الخلية بين اوراق العمل في </a:t>
            </a:r>
            <a:r>
              <a:rPr lang="ar-JO" u="sng" dirty="0" smtClean="0"/>
              <a:t>مصنف مختلف</a:t>
            </a:r>
            <a:endParaRPr lang="en-US" u="sng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Autofill </a:t>
            </a:r>
            <a:r>
              <a:rPr lang="ar-JO" u="sng" dirty="0" smtClean="0"/>
              <a:t>التعبئة التلقائية</a:t>
            </a:r>
            <a:endParaRPr lang="en-US" u="sng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Sorting Data </a:t>
            </a:r>
            <a:r>
              <a:rPr lang="ar-JO" u="sng" dirty="0" smtClean="0"/>
              <a:t>فرز البيانات في الخلايا</a:t>
            </a: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116442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Worksheets</a:t>
            </a:r>
            <a:br>
              <a:rPr lang="en-US" dirty="0" smtClean="0"/>
            </a:br>
            <a:r>
              <a:rPr lang="ar-JO" dirty="0" smtClean="0"/>
              <a:t>اوراق العمل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95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Worksheets </a:t>
            </a:r>
            <a:r>
              <a:rPr lang="ar-JO" dirty="0" smtClean="0"/>
              <a:t>اوراق </a:t>
            </a:r>
            <a:r>
              <a:rPr lang="ar-JO" dirty="0"/>
              <a:t>العمل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u="sng" dirty="0" smtClean="0"/>
              <a:t>Inserting a New Worksheet </a:t>
            </a:r>
            <a:r>
              <a:rPr lang="ar-JO" u="sng" dirty="0" smtClean="0"/>
              <a:t>ادراج ورقة عمل جديدة</a:t>
            </a:r>
            <a:endParaRPr lang="en-US" u="sng" dirty="0" smtClean="0"/>
          </a:p>
          <a:p>
            <a:r>
              <a:rPr lang="en-US" u="sng" dirty="0" smtClean="0"/>
              <a:t> </a:t>
            </a:r>
          </a:p>
          <a:p>
            <a:r>
              <a:rPr lang="en-US" u="sng" dirty="0" smtClean="0"/>
              <a:t>Deleting a worksheet </a:t>
            </a:r>
            <a:r>
              <a:rPr lang="ar-JO" u="sng" dirty="0" smtClean="0"/>
              <a:t>حذف ورقة عمل</a:t>
            </a:r>
            <a:endParaRPr lang="en-US" u="sng" dirty="0" smtClean="0"/>
          </a:p>
          <a:p>
            <a:endParaRPr lang="en-US" u="sng" dirty="0" smtClean="0"/>
          </a:p>
          <a:p>
            <a:r>
              <a:rPr lang="en-US" u="sng" dirty="0" smtClean="0"/>
              <a:t>Copying or moving a worksheet within a workbook </a:t>
            </a:r>
            <a:r>
              <a:rPr lang="ar-JO" u="sng" dirty="0" smtClean="0"/>
              <a:t>نسخ او نقل ورقة عمل ضمن المصنف نفسه</a:t>
            </a:r>
            <a:endParaRPr lang="en-US" u="sng" dirty="0" smtClean="0"/>
          </a:p>
          <a:p>
            <a:endParaRPr lang="en-US" u="sng" dirty="0" smtClean="0"/>
          </a:p>
          <a:p>
            <a:r>
              <a:rPr lang="en-US" u="sng" dirty="0" smtClean="0"/>
              <a:t>Copying or moving a worksheet between workbooks </a:t>
            </a:r>
            <a:r>
              <a:rPr lang="ar-JO" u="sng" dirty="0"/>
              <a:t>نسخ او نقل ورقة عمل بين المصنفات</a:t>
            </a:r>
            <a:endParaRPr lang="en-US" u="sng" dirty="0"/>
          </a:p>
          <a:p>
            <a:r>
              <a:rPr lang="en-US" u="sng" dirty="0" smtClean="0"/>
              <a:t/>
            </a:r>
            <a:br>
              <a:rPr lang="en-US" u="sng" dirty="0" smtClean="0"/>
            </a:br>
            <a:endParaRPr lang="en-US" u="sng" dirty="0" smtClean="0"/>
          </a:p>
          <a:p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36316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Overview</a:t>
            </a:r>
            <a:br>
              <a:rPr lang="en-US" dirty="0" smtClean="0"/>
            </a:br>
            <a:r>
              <a:rPr lang="ar-JO" dirty="0" smtClean="0"/>
              <a:t>نظرة عامة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6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Font Format</a:t>
            </a:r>
            <a:br>
              <a:rPr lang="en-US" dirty="0" smtClean="0"/>
            </a:br>
            <a:r>
              <a:rPr lang="ar-JO" dirty="0" smtClean="0"/>
              <a:t>تنسيق الخط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95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Font </a:t>
            </a:r>
            <a:r>
              <a:rPr lang="en-US" dirty="0" smtClean="0"/>
              <a:t>Format </a:t>
            </a:r>
            <a:r>
              <a:rPr lang="ar-JO" dirty="0" smtClean="0"/>
              <a:t>تنسيق </a:t>
            </a:r>
            <a:r>
              <a:rPr lang="ar-JO" dirty="0"/>
              <a:t>الخط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u="sng" dirty="0" smtClean="0"/>
              <a:t>Font type </a:t>
            </a:r>
            <a:r>
              <a:rPr lang="ar-JO" u="sng" dirty="0" smtClean="0"/>
              <a:t>نوع الخط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Font Size </a:t>
            </a:r>
            <a:r>
              <a:rPr lang="ar-JO" u="sng" dirty="0" smtClean="0"/>
              <a:t>حجم الخط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Font Style </a:t>
            </a:r>
            <a:r>
              <a:rPr lang="ar-JO" u="sng" dirty="0" smtClean="0"/>
              <a:t>نمط الخط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Font Color </a:t>
            </a:r>
            <a:r>
              <a:rPr lang="ar-JO" u="sng" dirty="0" smtClean="0"/>
              <a:t>لون الخط</a:t>
            </a:r>
            <a:endParaRPr lang="en-US" u="sng" dirty="0" smtClean="0"/>
          </a:p>
          <a:p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152819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Alignment</a:t>
            </a:r>
            <a:br>
              <a:rPr lang="en-US" dirty="0" smtClean="0"/>
            </a:br>
            <a:r>
              <a:rPr lang="ar-JO" dirty="0" smtClean="0"/>
              <a:t>المحاذاة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95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Alignment </a:t>
            </a:r>
            <a:r>
              <a:rPr lang="ar-JO" dirty="0" smtClean="0"/>
              <a:t>المحاذاة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u="sng" dirty="0" smtClean="0"/>
              <a:t>Aligning cell contents </a:t>
            </a:r>
            <a:r>
              <a:rPr lang="ar-JO" u="sng" dirty="0" smtClean="0"/>
              <a:t>محاذاة محتويات الخلية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Centering a Title over a cell range </a:t>
            </a:r>
            <a:r>
              <a:rPr lang="ar-JO" u="sng" dirty="0" smtClean="0"/>
              <a:t>توسيط عنوان فوق نطاق من الخلايا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Text wrapping </a:t>
            </a:r>
            <a:r>
              <a:rPr lang="ar-JO" u="sng" dirty="0" smtClean="0"/>
              <a:t>التفاف النص داخل الخلية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Text orientation </a:t>
            </a:r>
            <a:r>
              <a:rPr lang="ar-JO" u="sng" dirty="0" smtClean="0"/>
              <a:t>تدوير النص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Format painter </a:t>
            </a:r>
            <a:r>
              <a:rPr lang="ar-JO" u="sng" dirty="0" smtClean="0"/>
              <a:t>فرشاة التنسيق</a:t>
            </a:r>
            <a:endParaRPr lang="en-US" u="sng" dirty="0" smtClean="0"/>
          </a:p>
          <a:p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413593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Formatting Numbers</a:t>
            </a:r>
            <a:br>
              <a:rPr lang="en-US" dirty="0" smtClean="0"/>
            </a:br>
            <a:r>
              <a:rPr lang="ar-JO" dirty="0" smtClean="0"/>
              <a:t>تنسيق</a:t>
            </a:r>
            <a:r>
              <a:rPr lang="ar-JO" dirty="0"/>
              <a:t> </a:t>
            </a:r>
            <a:r>
              <a:rPr lang="ar-JO" dirty="0" smtClean="0"/>
              <a:t>الارقام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57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Formatting </a:t>
            </a:r>
            <a:r>
              <a:rPr lang="en-US" dirty="0" smtClean="0"/>
              <a:t>Numbers </a:t>
            </a:r>
            <a:r>
              <a:rPr lang="ar-JO" dirty="0" smtClean="0"/>
              <a:t>تنسيق </a:t>
            </a:r>
            <a:r>
              <a:rPr lang="ar-JO" dirty="0"/>
              <a:t>الارقام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u="sng" dirty="0"/>
              <a:t>Formatting Numbers </a:t>
            </a:r>
            <a:r>
              <a:rPr lang="ar-JO" u="sng" dirty="0"/>
              <a:t>تنسيق </a:t>
            </a:r>
            <a:r>
              <a:rPr lang="ar-JO" u="sng" dirty="0" smtClean="0"/>
              <a:t>الارقام</a:t>
            </a:r>
          </a:p>
          <a:p>
            <a:endParaRPr lang="en-US" u="sng" dirty="0"/>
          </a:p>
          <a:p>
            <a:r>
              <a:rPr lang="en-US" u="sng" dirty="0" smtClean="0"/>
              <a:t>Currency Symbol </a:t>
            </a:r>
            <a:r>
              <a:rPr lang="ar-JO" u="sng" dirty="0" smtClean="0"/>
              <a:t>رمز العملة</a:t>
            </a:r>
          </a:p>
          <a:p>
            <a:endParaRPr lang="ar-JO" u="sng" dirty="0"/>
          </a:p>
          <a:p>
            <a:r>
              <a:rPr lang="en-US" u="sng" dirty="0" smtClean="0"/>
              <a:t>Percentages </a:t>
            </a:r>
            <a:r>
              <a:rPr lang="ar-JO" u="sng" dirty="0" smtClean="0"/>
              <a:t>النسب المؤية</a:t>
            </a:r>
            <a:endParaRPr lang="en-US" u="sng" dirty="0" smtClean="0"/>
          </a:p>
          <a:p>
            <a:endParaRPr lang="en-US" u="sng" dirty="0" smtClean="0"/>
          </a:p>
          <a:p>
            <a:endParaRPr lang="en-US" u="sng" dirty="0"/>
          </a:p>
          <a:p>
            <a:endParaRPr lang="en-US" u="sng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267200"/>
            <a:ext cx="2971800" cy="21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837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Formatting </a:t>
            </a:r>
            <a:r>
              <a:rPr lang="en-US" dirty="0" smtClean="0"/>
              <a:t>Dates </a:t>
            </a:r>
            <a:r>
              <a:rPr lang="ar-JO" dirty="0" smtClean="0"/>
              <a:t>تنسيق التواريخ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u="sng" dirty="0" smtClean="0"/>
          </a:p>
          <a:p>
            <a:endParaRPr lang="en-US" u="sng" dirty="0"/>
          </a:p>
          <a:p>
            <a:endParaRPr lang="en-US" u="sng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4981575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618651"/>
            <a:ext cx="2590800" cy="2036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795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Formulas</a:t>
            </a:r>
            <a:br>
              <a:rPr lang="en-US" dirty="0" smtClean="0"/>
            </a:br>
            <a:r>
              <a:rPr lang="ar-JO" dirty="0" smtClean="0"/>
              <a:t>الصيغ الرياضية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95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Formulas </a:t>
            </a:r>
            <a:r>
              <a:rPr lang="ar-JO" dirty="0" smtClean="0"/>
              <a:t>الصيغ </a:t>
            </a:r>
            <a:r>
              <a:rPr lang="ar-JO" dirty="0"/>
              <a:t>الرياضية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u="sng" dirty="0"/>
              <a:t>Creating Formulas </a:t>
            </a:r>
            <a:r>
              <a:rPr lang="ar-JO" u="sng" dirty="0"/>
              <a:t>انشاء الصيغ الرياضية</a:t>
            </a:r>
            <a:endParaRPr lang="en-US" u="sng" dirty="0"/>
          </a:p>
          <a:p>
            <a:endParaRPr lang="en-US" u="sng" dirty="0"/>
          </a:p>
          <a:p>
            <a:r>
              <a:rPr lang="en-US" u="sng" dirty="0" smtClean="0"/>
              <a:t>Error Values </a:t>
            </a:r>
            <a:r>
              <a:rPr lang="ar-JO" u="sng" dirty="0" smtClean="0"/>
              <a:t>قيم الخطأ المقترنة باستعمال الصيغ</a:t>
            </a:r>
            <a:endParaRPr lang="en-US" u="sng" dirty="0" smtClean="0"/>
          </a:p>
          <a:p>
            <a:pPr lvl="1"/>
            <a:r>
              <a:rPr lang="ar-JO" dirty="0" smtClean="0"/>
              <a:t>#</a:t>
            </a:r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#N/A</a:t>
            </a:r>
          </a:p>
          <a:p>
            <a:pPr lvl="1"/>
            <a:r>
              <a:rPr lang="en-US" dirty="0" smtClean="0"/>
              <a:t>#REF</a:t>
            </a:r>
          </a:p>
          <a:p>
            <a:pPr lvl="1"/>
            <a:r>
              <a:rPr lang="en-US" dirty="0" smtClean="0"/>
              <a:t>#####</a:t>
            </a:r>
          </a:p>
          <a:p>
            <a:pPr lvl="1"/>
            <a:r>
              <a:rPr lang="en-US" dirty="0" smtClean="0"/>
              <a:t>#VALUE</a:t>
            </a:r>
          </a:p>
          <a:p>
            <a:pPr lvl="1"/>
            <a:r>
              <a:rPr lang="en-US" dirty="0" smtClean="0"/>
              <a:t>#DIV/0</a:t>
            </a:r>
            <a:endParaRPr lang="en-US" dirty="0"/>
          </a:p>
          <a:p>
            <a:endParaRPr lang="en-US" u="sng" dirty="0" smtClean="0"/>
          </a:p>
          <a:p>
            <a:r>
              <a:rPr lang="en-US" u="sng" dirty="0"/>
              <a:t>USE Relative and absolute cell reference in formulas </a:t>
            </a:r>
            <a:r>
              <a:rPr lang="ar-JO" u="sng" dirty="0"/>
              <a:t>استخدام مراجع الخلايا النسبية والمطلقة في الصيغ الرياضية</a:t>
            </a:r>
          </a:p>
          <a:p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113895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Functions</a:t>
            </a:r>
            <a:br>
              <a:rPr lang="en-US" dirty="0" smtClean="0"/>
            </a:br>
            <a:r>
              <a:rPr lang="ar-JO" dirty="0" smtClean="0"/>
              <a:t>الدوال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95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Spreadsheets </a:t>
            </a:r>
            <a:r>
              <a:rPr lang="ar-JO" dirty="0" smtClean="0"/>
              <a:t>الجداول الالكترونية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Excel is an electronic spreadsheet. An electronic spreadsheet program is a tool not only for accountants, but for anyone who wants to organize information in tables.</a:t>
            </a:r>
          </a:p>
          <a:p>
            <a:pPr algn="r" rtl="1"/>
            <a:r>
              <a:rPr lang="ar-JO" dirty="0" smtClean="0"/>
              <a:t>برنامج </a:t>
            </a:r>
            <a:r>
              <a:rPr lang="en-US" dirty="0" smtClean="0"/>
              <a:t>excel</a:t>
            </a:r>
            <a:r>
              <a:rPr lang="ar-JO" dirty="0" smtClean="0"/>
              <a:t> هو عبارة عن برنامج الجداول الالكترونية </a:t>
            </a:r>
            <a:r>
              <a:rPr lang="en-US" dirty="0" smtClean="0"/>
              <a:t>spreadsheets</a:t>
            </a:r>
            <a:r>
              <a:rPr lang="ar-JO" dirty="0" smtClean="0"/>
              <a:t> يتيح تخزين عدد كبير من هذه البيانات في جداول، ويسمح لنا بتخزين البيانات. والقيام بالعمليات الحسابية والتحليلات الاحصائية وانشاء الرسوم البيانية باستخدام اوامر سهلة الاستعمال.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0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Functions </a:t>
            </a:r>
            <a:r>
              <a:rPr lang="ar-JO" dirty="0" smtClean="0"/>
              <a:t>الدوال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dirty="0" smtClean="0"/>
              <a:t>Function</a:t>
            </a:r>
            <a:r>
              <a:rPr lang="en-US" dirty="0" smtClean="0"/>
              <a:t> is an operation whose use simplifies the formula building. When you enter a function, you must follow the function name with a pair of parentheses, and must use arguments</a:t>
            </a:r>
          </a:p>
          <a:p>
            <a:endParaRPr lang="en-US" dirty="0"/>
          </a:p>
          <a:p>
            <a:pPr algn="r" rtl="1"/>
            <a:r>
              <a:rPr lang="ar-JO" b="1" dirty="0" smtClean="0"/>
              <a:t>الدالة</a:t>
            </a:r>
            <a:r>
              <a:rPr lang="ar-JO" dirty="0" smtClean="0"/>
              <a:t> عبارة عن صيغة مجهزة مسبقا تستخدم في أداء مختلف العمليات الحسابية وذلك من خلال استخدام قيم معينة يطلق عليها معاملات </a:t>
            </a:r>
            <a:r>
              <a:rPr lang="en-US" dirty="0" smtClean="0"/>
              <a:t>Arguments</a:t>
            </a:r>
            <a:r>
              <a:rPr lang="ar-JO" dirty="0" smtClean="0"/>
              <a:t> يمكن أن تكون نصوصا أو أرقاما مرتبة بنظام معين، وهي التي توجه الدالة للحصول على النتائج المطلوبة من الدالة</a:t>
            </a:r>
            <a:endParaRPr lang="ar-JO" dirty="0"/>
          </a:p>
          <a:p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289983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Functions </a:t>
            </a:r>
            <a:r>
              <a:rPr lang="ar-JO" dirty="0" smtClean="0"/>
              <a:t>الدوال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u="sng" dirty="0" smtClean="0"/>
              <a:t>Sum Functions </a:t>
            </a:r>
            <a:r>
              <a:rPr lang="ar-JO" u="sng" dirty="0" smtClean="0"/>
              <a:t>دالة الجمع</a:t>
            </a:r>
            <a:endParaRPr lang="en-US" u="sng" dirty="0" smtClean="0"/>
          </a:p>
          <a:p>
            <a:endParaRPr lang="en-US" u="sng" dirty="0" smtClean="0"/>
          </a:p>
          <a:p>
            <a:r>
              <a:rPr lang="en-US" u="sng" dirty="0" smtClean="0"/>
              <a:t>Average Function </a:t>
            </a:r>
            <a:r>
              <a:rPr lang="ar-JO" u="sng" dirty="0" smtClean="0"/>
              <a:t>دالة الوسط الحسابي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Maximum and Minimum Value </a:t>
            </a:r>
            <a:r>
              <a:rPr lang="ar-JO" u="sng" dirty="0" smtClean="0"/>
              <a:t>حساب القيمة القصوى والقيمة الدنيا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COUNT </a:t>
            </a:r>
          </a:p>
          <a:p>
            <a:endParaRPr lang="en-US" u="sng" dirty="0"/>
          </a:p>
          <a:p>
            <a:r>
              <a:rPr lang="en-US" u="sng" dirty="0" smtClean="0"/>
              <a:t>COUNTA </a:t>
            </a:r>
          </a:p>
          <a:p>
            <a:endParaRPr lang="en-US" u="sng" dirty="0"/>
          </a:p>
          <a:p>
            <a:r>
              <a:rPr lang="en-US" u="sng" dirty="0" smtClean="0"/>
              <a:t>COUNTBLANK </a:t>
            </a:r>
          </a:p>
          <a:p>
            <a:endParaRPr lang="ar-JO" dirty="0"/>
          </a:p>
          <a:p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25848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Charts</a:t>
            </a:r>
            <a:br>
              <a:rPr lang="en-US" dirty="0" smtClean="0"/>
            </a:br>
            <a:r>
              <a:rPr lang="ar-JO" dirty="0" smtClean="0"/>
              <a:t>المخططات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95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Charts </a:t>
            </a:r>
            <a:r>
              <a:rPr lang="ar-JO" dirty="0" smtClean="0"/>
              <a:t>المخططات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u="sng" dirty="0" smtClean="0"/>
              <a:t>Creating charts </a:t>
            </a:r>
            <a:r>
              <a:rPr lang="ar-JO" u="sng" dirty="0" smtClean="0"/>
              <a:t>انشاء المخططات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Select chart elements </a:t>
            </a:r>
            <a:r>
              <a:rPr lang="ar-JO" u="sng" dirty="0" smtClean="0"/>
              <a:t>تحديد عناصر المخطط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Changing the type of a chart </a:t>
            </a:r>
            <a:r>
              <a:rPr lang="ar-JO" u="sng" dirty="0" smtClean="0"/>
              <a:t>تغيير نوع المخطط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Adding or removing data series in a chart </a:t>
            </a:r>
            <a:r>
              <a:rPr lang="ar-JO" u="sng" dirty="0" smtClean="0"/>
              <a:t>اضافة وازالة بيانات من المخطط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Positioning and resizing a chart </a:t>
            </a:r>
            <a:r>
              <a:rPr lang="ar-JO" u="sng" dirty="0" smtClean="0"/>
              <a:t>نقل المخطط وتغيير حجمه</a:t>
            </a:r>
            <a:endParaRPr lang="ar-JO" u="sng" dirty="0"/>
          </a:p>
          <a:p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312329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Charts </a:t>
            </a:r>
            <a:r>
              <a:rPr lang="ar-JO" dirty="0" smtClean="0"/>
              <a:t>المخططات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u="sng" dirty="0" smtClean="0"/>
              <a:t>Chart title </a:t>
            </a:r>
            <a:r>
              <a:rPr lang="ar-JO" u="sng" dirty="0" smtClean="0"/>
              <a:t>عنوان المخطط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Adding Axis Titles </a:t>
            </a:r>
            <a:r>
              <a:rPr lang="ar-JO" u="sng" dirty="0" smtClean="0"/>
              <a:t>اضافة عناوبن المحاور في المخطط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Changing the chart background color </a:t>
            </a:r>
            <a:r>
              <a:rPr lang="ar-JO" u="sng" dirty="0" smtClean="0"/>
              <a:t>تغيير لون خلفية المخطط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Changing the data series background color </a:t>
            </a:r>
            <a:r>
              <a:rPr lang="ar-JO" u="sng" dirty="0" smtClean="0"/>
              <a:t>تغيير لون خلفية سلسلة بيانات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Adding </a:t>
            </a:r>
            <a:r>
              <a:rPr lang="en-US" u="sng" dirty="0" err="1" smtClean="0"/>
              <a:t>legand</a:t>
            </a:r>
            <a:r>
              <a:rPr lang="en-US" u="sng" dirty="0" smtClean="0"/>
              <a:t> to a chart </a:t>
            </a:r>
            <a:r>
              <a:rPr lang="ar-JO" u="sng" dirty="0" smtClean="0"/>
              <a:t>اضافة وسيلة ايضاح الى المخطط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Changing the </a:t>
            </a:r>
            <a:r>
              <a:rPr lang="en-US" u="sng" dirty="0" err="1" smtClean="0"/>
              <a:t>legand</a:t>
            </a:r>
            <a:r>
              <a:rPr lang="en-US" u="sng" dirty="0" smtClean="0"/>
              <a:t> fill color </a:t>
            </a:r>
            <a:r>
              <a:rPr lang="ar-JO" u="sng" smtClean="0"/>
              <a:t>تغيير لون الخلفية وسيلة الايضاح </a:t>
            </a: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362049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Starting Microsoft Excel</a:t>
            </a:r>
            <a:r>
              <a:rPr lang="ar-JO" dirty="0" smtClean="0"/>
              <a:t>تشغيل تطبيق الجداول الالكترونية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Start </a:t>
            </a:r>
            <a:r>
              <a:rPr lang="ar-JO" dirty="0" smtClean="0"/>
              <a:t>ابدأ</a:t>
            </a:r>
          </a:p>
          <a:p>
            <a:r>
              <a:rPr lang="en-US" dirty="0" smtClean="0"/>
              <a:t>All programs</a:t>
            </a:r>
          </a:p>
          <a:p>
            <a:r>
              <a:rPr lang="en-US" dirty="0" smtClean="0"/>
              <a:t>Microsoft Office</a:t>
            </a:r>
          </a:p>
          <a:p>
            <a:r>
              <a:rPr lang="en-US" dirty="0" smtClean="0"/>
              <a:t>Microsoft Excel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1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 Elements </a:t>
            </a:r>
            <a:r>
              <a:rPr lang="ar-JO" dirty="0" smtClean="0"/>
              <a:t>نافذة التطبيق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Title Bar </a:t>
            </a:r>
            <a:r>
              <a:rPr lang="ar-JO" dirty="0" smtClean="0"/>
              <a:t>شريط العنوان</a:t>
            </a:r>
            <a:endParaRPr lang="en-US" dirty="0" smtClean="0"/>
          </a:p>
          <a:p>
            <a:r>
              <a:rPr lang="en-US" dirty="0" smtClean="0"/>
              <a:t>Quick Access Bar</a:t>
            </a:r>
            <a:r>
              <a:rPr lang="ar-JO" dirty="0" smtClean="0"/>
              <a:t> </a:t>
            </a:r>
            <a:r>
              <a:rPr lang="en-US" dirty="0" smtClean="0"/>
              <a:t> </a:t>
            </a:r>
            <a:r>
              <a:rPr lang="ar-JO" dirty="0" smtClean="0"/>
              <a:t>شريط أدوات الوصول السريع</a:t>
            </a:r>
            <a:endParaRPr lang="en-US" dirty="0" smtClean="0"/>
          </a:p>
          <a:p>
            <a:r>
              <a:rPr lang="en-US" dirty="0" smtClean="0"/>
              <a:t>File tab </a:t>
            </a:r>
            <a:r>
              <a:rPr lang="ar-JO" dirty="0" smtClean="0"/>
              <a:t>علامة تبويب ملف</a:t>
            </a:r>
          </a:p>
          <a:p>
            <a:r>
              <a:rPr lang="en-US" dirty="0" smtClean="0"/>
              <a:t>Tab</a:t>
            </a:r>
            <a:r>
              <a:rPr lang="ar-JO" dirty="0" smtClean="0"/>
              <a:t> التبويب </a:t>
            </a:r>
            <a:endParaRPr lang="en-US" dirty="0" smtClean="0"/>
          </a:p>
          <a:p>
            <a:r>
              <a:rPr lang="en-US" dirty="0" smtClean="0"/>
              <a:t>Ribbon</a:t>
            </a:r>
            <a:r>
              <a:rPr lang="ar-JO" dirty="0" smtClean="0"/>
              <a:t> الشريط </a:t>
            </a:r>
            <a:endParaRPr lang="en-US" dirty="0" smtClean="0"/>
          </a:p>
          <a:p>
            <a:r>
              <a:rPr lang="en-US" dirty="0" smtClean="0"/>
              <a:t>Vertical Scroll Bar</a:t>
            </a:r>
            <a:r>
              <a:rPr lang="ar-JO" dirty="0" smtClean="0"/>
              <a:t> شريط التمرير العامودي </a:t>
            </a:r>
            <a:endParaRPr lang="en-US" dirty="0" smtClean="0"/>
          </a:p>
          <a:p>
            <a:r>
              <a:rPr lang="en-US" dirty="0" smtClean="0"/>
              <a:t>Horizontal Scroll Bar</a:t>
            </a:r>
            <a:r>
              <a:rPr lang="ar-JO" dirty="0"/>
              <a:t> شريط التمرير </a:t>
            </a:r>
            <a:r>
              <a:rPr lang="ar-JO" dirty="0" smtClean="0"/>
              <a:t>الافقي </a:t>
            </a:r>
            <a:endParaRPr lang="en-US" dirty="0"/>
          </a:p>
          <a:p>
            <a:r>
              <a:rPr lang="en-US" dirty="0" smtClean="0"/>
              <a:t>Status Bar</a:t>
            </a:r>
            <a:r>
              <a:rPr lang="ar-JO" dirty="0" smtClean="0"/>
              <a:t> شريط الحالة </a:t>
            </a:r>
            <a:endParaRPr lang="en-US" dirty="0" smtClean="0"/>
          </a:p>
          <a:p>
            <a:r>
              <a:rPr lang="en-US" dirty="0" smtClean="0"/>
              <a:t>Formula Bar </a:t>
            </a:r>
            <a:r>
              <a:rPr lang="ar-JO" dirty="0" smtClean="0"/>
              <a:t>شريط الصيغة الرياضية</a:t>
            </a:r>
          </a:p>
          <a:p>
            <a:r>
              <a:rPr lang="en-US" dirty="0" smtClean="0"/>
              <a:t>Active cell </a:t>
            </a:r>
            <a:r>
              <a:rPr lang="ar-JO" dirty="0" smtClean="0"/>
              <a:t>الخلية النشطة</a:t>
            </a:r>
            <a:endParaRPr lang="en-US" dirty="0" smtClean="0"/>
          </a:p>
          <a:p>
            <a:r>
              <a:rPr lang="en-US" dirty="0" smtClean="0"/>
              <a:t>Worksheet </a:t>
            </a:r>
            <a:r>
              <a:rPr lang="ar-JO" dirty="0" smtClean="0"/>
              <a:t>أوراق العمل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6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Elements </a:t>
            </a:r>
            <a:r>
              <a:rPr lang="ar-JO" dirty="0"/>
              <a:t>نافذة التطبيق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99028"/>
            <a:ext cx="8077200" cy="5396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92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Worksheet </a:t>
            </a:r>
            <a:r>
              <a:rPr lang="ar-JO" dirty="0" smtClean="0"/>
              <a:t>ورق العمل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Book </a:t>
            </a:r>
            <a:r>
              <a:rPr lang="ar-JO" dirty="0" smtClean="0"/>
              <a:t>المصنف</a:t>
            </a:r>
            <a:endParaRPr lang="en-US" dirty="0" smtClean="0"/>
          </a:p>
          <a:p>
            <a:r>
              <a:rPr lang="en-US" dirty="0" smtClean="0"/>
              <a:t>Worksheets </a:t>
            </a:r>
            <a:r>
              <a:rPr lang="ar-JO" dirty="0"/>
              <a:t>ورق العمل</a:t>
            </a:r>
            <a:endParaRPr lang="en-US" dirty="0" smtClean="0"/>
          </a:p>
          <a:p>
            <a:r>
              <a:rPr lang="en-US" dirty="0" smtClean="0"/>
              <a:t>Rows </a:t>
            </a:r>
            <a:r>
              <a:rPr lang="ar-JO" dirty="0" smtClean="0"/>
              <a:t>صفوف</a:t>
            </a:r>
            <a:endParaRPr lang="en-US" dirty="0" smtClean="0"/>
          </a:p>
          <a:p>
            <a:r>
              <a:rPr lang="en-US" dirty="0" smtClean="0"/>
              <a:t>Columns</a:t>
            </a:r>
            <a:r>
              <a:rPr lang="ar-JO" dirty="0" smtClean="0"/>
              <a:t> </a:t>
            </a:r>
            <a:r>
              <a:rPr lang="en-US" dirty="0"/>
              <a:t> </a:t>
            </a:r>
            <a:r>
              <a:rPr lang="ar-JO" dirty="0" smtClean="0"/>
              <a:t>اعمدة</a:t>
            </a:r>
            <a:endParaRPr lang="en-US" dirty="0" smtClean="0"/>
          </a:p>
          <a:p>
            <a:r>
              <a:rPr lang="en-US" dirty="0" smtClean="0"/>
              <a:t>Cell </a:t>
            </a:r>
            <a:r>
              <a:rPr lang="ar-JO" dirty="0" smtClean="0"/>
              <a:t>خلية</a:t>
            </a:r>
            <a:endParaRPr lang="en-US" dirty="0" smtClean="0"/>
          </a:p>
          <a:p>
            <a:r>
              <a:rPr lang="en-US" dirty="0" smtClean="0"/>
              <a:t>Reference Number </a:t>
            </a:r>
            <a:r>
              <a:rPr lang="ar-JO" dirty="0" smtClean="0"/>
              <a:t>مرجع الخلية</a:t>
            </a:r>
            <a:endParaRPr lang="en-US" dirty="0" smtClean="0"/>
          </a:p>
          <a:p>
            <a:endParaRPr lang="ar-JO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758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Entering Data in a Worksheet </a:t>
            </a:r>
            <a:r>
              <a:rPr lang="ar-JO" dirty="0" smtClean="0"/>
              <a:t>ادخال البيانات الى ورقة العمل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Enter </a:t>
            </a:r>
            <a:r>
              <a:rPr lang="ar-JO" dirty="0" smtClean="0"/>
              <a:t>مفتاح الادخال</a:t>
            </a:r>
            <a:r>
              <a:rPr lang="en-US" dirty="0" smtClean="0"/>
              <a:t>: next row </a:t>
            </a:r>
            <a:r>
              <a:rPr lang="ar-JO" dirty="0" smtClean="0"/>
              <a:t>الصف التالي</a:t>
            </a:r>
            <a:endParaRPr lang="en-US" dirty="0" smtClean="0"/>
          </a:p>
          <a:p>
            <a:r>
              <a:rPr lang="en-US" dirty="0" smtClean="0"/>
              <a:t>Tab: next column </a:t>
            </a:r>
            <a:r>
              <a:rPr lang="ar-JO" dirty="0" smtClean="0"/>
              <a:t>العمود التالي</a:t>
            </a:r>
            <a:endParaRPr lang="en-US" dirty="0" smtClean="0"/>
          </a:p>
          <a:p>
            <a:r>
              <a:rPr lang="en-US" dirty="0" smtClean="0"/>
              <a:t>Arrow keys </a:t>
            </a:r>
            <a:r>
              <a:rPr lang="ar-JO" dirty="0" smtClean="0"/>
              <a:t>مفاتيح الاسهم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60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Spreadsheets </a:t>
            </a:r>
            <a:r>
              <a:rPr lang="ar-JO" dirty="0"/>
              <a:t>الجداول الالكترونية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Save a Worksheet </a:t>
            </a:r>
            <a:r>
              <a:rPr lang="ar-JO" u="sng" dirty="0" smtClean="0"/>
              <a:t>حفظ المصنف </a:t>
            </a:r>
            <a:endParaRPr lang="en-US" u="sng" dirty="0"/>
          </a:p>
          <a:p>
            <a:pPr>
              <a:lnSpc>
                <a:spcPct val="200000"/>
              </a:lnSpc>
            </a:pPr>
            <a:r>
              <a:rPr lang="en-US" u="sng" dirty="0" smtClean="0"/>
              <a:t>Closing a worksheet   </a:t>
            </a:r>
            <a:r>
              <a:rPr lang="ar-JO" u="sng" dirty="0" smtClean="0"/>
              <a:t>اغلاق المصنف</a:t>
            </a:r>
            <a:endParaRPr lang="en-US" u="sng" dirty="0"/>
          </a:p>
          <a:p>
            <a:pPr>
              <a:lnSpc>
                <a:spcPct val="200000"/>
              </a:lnSpc>
            </a:pPr>
            <a:r>
              <a:rPr lang="en-US" u="sng" dirty="0" smtClean="0"/>
              <a:t>Closing </a:t>
            </a:r>
            <a:r>
              <a:rPr lang="en-US" u="sng" dirty="0" err="1" smtClean="0"/>
              <a:t>Micrososft</a:t>
            </a:r>
            <a:r>
              <a:rPr lang="en-US" u="sng" dirty="0" smtClean="0"/>
              <a:t> Excel </a:t>
            </a:r>
            <a:r>
              <a:rPr lang="ar-JO" u="sng" dirty="0" smtClean="0"/>
              <a:t>اغلاق التطبيق</a:t>
            </a:r>
          </a:p>
          <a:p>
            <a:pPr>
              <a:lnSpc>
                <a:spcPct val="200000"/>
              </a:lnSpc>
            </a:pPr>
            <a:r>
              <a:rPr lang="en-US" u="sng" dirty="0" smtClean="0"/>
              <a:t>Open a workbook </a:t>
            </a:r>
            <a:r>
              <a:rPr lang="ar-JO" u="sng" dirty="0" smtClean="0"/>
              <a:t>فتح مصنف</a:t>
            </a:r>
          </a:p>
          <a:p>
            <a:pPr>
              <a:lnSpc>
                <a:spcPct val="200000"/>
              </a:lnSpc>
            </a:pPr>
            <a:r>
              <a:rPr lang="en-US" u="sng" dirty="0" smtClean="0"/>
              <a:t>Creating a new workbook </a:t>
            </a:r>
            <a:r>
              <a:rPr lang="ar-JO" u="sng" dirty="0" smtClean="0"/>
              <a:t>انشاء مصنف جديد</a:t>
            </a:r>
            <a:endParaRPr lang="ar-SA" u="sng" dirty="0"/>
          </a:p>
        </p:txBody>
      </p:sp>
    </p:spTree>
    <p:extLst>
      <p:ext uri="{BB962C8B-B14F-4D97-AF65-F5344CB8AC3E}">
        <p14:creationId xmlns:p14="http://schemas.microsoft.com/office/powerpoint/2010/main" val="51021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649</TotalTime>
  <Words>830</Words>
  <Application>Microsoft Office PowerPoint</Application>
  <PresentationFormat>On-screen Show (4:3)</PresentationFormat>
  <Paragraphs>188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Clarity</vt:lpstr>
      <vt:lpstr>Pre-Computer Skills</vt:lpstr>
      <vt:lpstr>Overview نظرة عامة</vt:lpstr>
      <vt:lpstr>Spreadsheets الجداول الالكترونية</vt:lpstr>
      <vt:lpstr>Starting Microsoft Excelتشغيل تطبيق الجداول الالكترونية</vt:lpstr>
      <vt:lpstr>Windows Elements نافذة التطبيق</vt:lpstr>
      <vt:lpstr>Windows Elements نافذة التطبيق</vt:lpstr>
      <vt:lpstr>Worksheet ورق العمل</vt:lpstr>
      <vt:lpstr>Entering Data in a Worksheet ادخال البيانات الى ورقة العمل</vt:lpstr>
      <vt:lpstr>Spreadsheets الجداول الالكترونية</vt:lpstr>
      <vt:lpstr>Spreadsheets الجداول الالكترونية</vt:lpstr>
      <vt:lpstr>Selection techniques تقنيات الاختيار</vt:lpstr>
      <vt:lpstr>Selecting Cells تحديد الخلايا</vt:lpstr>
      <vt:lpstr>Rows and Columns Processing معالجة الصفوف والاعمدة</vt:lpstr>
      <vt:lpstr>Rows and Columns Processingمعالجة الصفوف والاعمدة</vt:lpstr>
      <vt:lpstr>Cells Processing معالجة الخلايا</vt:lpstr>
      <vt:lpstr>Cells Processing معالجة الخلايا</vt:lpstr>
      <vt:lpstr>Cells Processing معالجة الخلايا</vt:lpstr>
      <vt:lpstr>Worksheets اوراق العمل</vt:lpstr>
      <vt:lpstr>Worksheets اوراق العمل</vt:lpstr>
      <vt:lpstr>Font Format تنسيق الخط</vt:lpstr>
      <vt:lpstr>Font Format تنسيق الخط</vt:lpstr>
      <vt:lpstr>Alignment المحاذاة</vt:lpstr>
      <vt:lpstr>Alignment المحاذاة</vt:lpstr>
      <vt:lpstr>Formatting Numbers تنسيق الارقام</vt:lpstr>
      <vt:lpstr>Formatting Numbers تنسيق الارقام</vt:lpstr>
      <vt:lpstr>Formatting Dates تنسيق التواريخ</vt:lpstr>
      <vt:lpstr>Formulas الصيغ الرياضية</vt:lpstr>
      <vt:lpstr>Formulas الصيغ الرياضية</vt:lpstr>
      <vt:lpstr>Functions الدوال</vt:lpstr>
      <vt:lpstr>Functions الدوال</vt:lpstr>
      <vt:lpstr>Functions الدوال</vt:lpstr>
      <vt:lpstr>Charts المخططات</vt:lpstr>
      <vt:lpstr>Charts المخططات</vt:lpstr>
      <vt:lpstr>Charts المخططات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Pre-Computer Skills</dc:title>
  <dc:creator>Raneem</dc:creator>
  <cp:lastModifiedBy>Wafa' Bani Mustafa</cp:lastModifiedBy>
  <cp:revision>143</cp:revision>
  <dcterms:created xsi:type="dcterms:W3CDTF">2015-12-01T20:17:30Z</dcterms:created>
  <dcterms:modified xsi:type="dcterms:W3CDTF">2017-03-05T09:26:04Z</dcterms:modified>
</cp:coreProperties>
</file>